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sldIdLst>
    <p:sldId id="256" r:id="rId5"/>
    <p:sldId id="275" r:id="rId6"/>
    <p:sldId id="257" r:id="rId7"/>
    <p:sldId id="264" r:id="rId8"/>
    <p:sldId id="265" r:id="rId9"/>
    <p:sldId id="284" r:id="rId10"/>
    <p:sldId id="260" r:id="rId11"/>
    <p:sldId id="280" r:id="rId12"/>
    <p:sldId id="285" r:id="rId13"/>
    <p:sldId id="267" r:id="rId14"/>
    <p:sldId id="286" r:id="rId15"/>
    <p:sldId id="279" r:id="rId16"/>
    <p:sldId id="277" r:id="rId17"/>
    <p:sldId id="287" r:id="rId18"/>
    <p:sldId id="274" r:id="rId19"/>
    <p:sldId id="294" r:id="rId20"/>
    <p:sldId id="291" r:id="rId21"/>
    <p:sldId id="293" r:id="rId22"/>
    <p:sldId id="292" r:id="rId23"/>
    <p:sldId id="276" r:id="rId24"/>
    <p:sldId id="288" r:id="rId25"/>
    <p:sldId id="289" r:id="rId26"/>
    <p:sldId id="290" r:id="rId27"/>
    <p:sldId id="282" r:id="rId28"/>
  </p:sldIdLst>
  <p:sldSz cx="12192000" cy="6858000"/>
  <p:notesSz cx="9928225" cy="14357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8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231" cy="720361"/>
          </a:xfrm>
          <a:prstGeom prst="rect">
            <a:avLst/>
          </a:prstGeom>
        </p:spPr>
        <p:txBody>
          <a:bodyPr vert="horz" lIns="138769" tIns="69385" rIns="138769" bIns="69385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697" y="0"/>
            <a:ext cx="4302231" cy="720361"/>
          </a:xfrm>
          <a:prstGeom prst="rect">
            <a:avLst/>
          </a:prstGeom>
        </p:spPr>
        <p:txBody>
          <a:bodyPr vert="horz" lIns="138769" tIns="69385" rIns="138769" bIns="69385" rtlCol="0"/>
          <a:lstStyle>
            <a:lvl1pPr algn="r">
              <a:defRPr sz="1800"/>
            </a:lvl1pPr>
          </a:lstStyle>
          <a:p>
            <a:fld id="{D6C485D0-2664-4E00-848A-E94B731CD730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795463"/>
            <a:ext cx="8610600" cy="4845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8769" tIns="69385" rIns="138769" bIns="6938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823" y="6909474"/>
            <a:ext cx="7942580" cy="5653207"/>
          </a:xfrm>
          <a:prstGeom prst="rect">
            <a:avLst/>
          </a:prstGeom>
        </p:spPr>
        <p:txBody>
          <a:bodyPr vert="horz" lIns="138769" tIns="69385" rIns="138769" bIns="6938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636992"/>
            <a:ext cx="4302231" cy="720359"/>
          </a:xfrm>
          <a:prstGeom prst="rect">
            <a:avLst/>
          </a:prstGeom>
        </p:spPr>
        <p:txBody>
          <a:bodyPr vert="horz" lIns="138769" tIns="69385" rIns="138769" bIns="69385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697" y="13636992"/>
            <a:ext cx="4302231" cy="720359"/>
          </a:xfrm>
          <a:prstGeom prst="rect">
            <a:avLst/>
          </a:prstGeom>
        </p:spPr>
        <p:txBody>
          <a:bodyPr vert="horz" lIns="138769" tIns="69385" rIns="138769" bIns="69385" rtlCol="0" anchor="b"/>
          <a:lstStyle>
            <a:lvl1pPr algn="r">
              <a:defRPr sz="1800"/>
            </a:lvl1pPr>
          </a:lstStyle>
          <a:p>
            <a:fld id="{0F91025E-975A-4E8D-A222-5DFD40F8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7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91025E-975A-4E8D-A222-5DFD40F86D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46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81EBD330-A42F-B8C5-9D71-96C704EE39B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AE75E-8DBA-812A-4D47-9D881C8E97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7226" y="2001839"/>
            <a:ext cx="9144000" cy="1254124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91CC8-43BB-277A-6430-D366FF77C6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7226" y="3401219"/>
            <a:ext cx="5466945" cy="1655762"/>
          </a:xfrm>
        </p:spPr>
        <p:txBody>
          <a:bodyPr/>
          <a:lstStyle>
            <a:lvl1pPr marL="0" indent="0" algn="l">
              <a:buNone/>
              <a:defRPr sz="2400"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>
                <a:solidFill>
                  <a:srgbClr val="FFFFFF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rPr>
              <a:t>Date and Team</a:t>
            </a:r>
          </a:p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52D03D8-E28D-879F-6170-3FB57418C599}"/>
              </a:ext>
            </a:extLst>
          </p:cNvPr>
          <p:cNvSpPr/>
          <p:nvPr userDrawn="1"/>
        </p:nvSpPr>
        <p:spPr>
          <a:xfrm>
            <a:off x="-561502" y="-459581"/>
            <a:ext cx="7264400" cy="3860800"/>
          </a:xfrm>
          <a:custGeom>
            <a:avLst/>
            <a:gdLst/>
            <a:ahLst/>
            <a:cxnLst/>
            <a:rect l="l" t="t" r="r" b="b"/>
            <a:pathLst>
              <a:path w="12081838" h="6796034">
                <a:moveTo>
                  <a:pt x="0" y="0"/>
                </a:moveTo>
                <a:lnTo>
                  <a:pt x="12081838" y="0"/>
                </a:lnTo>
                <a:lnTo>
                  <a:pt x="12081838" y="6796034"/>
                </a:lnTo>
                <a:lnTo>
                  <a:pt x="0" y="6796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4" name="Picture 3" descr="A bird and baby birds in a nest&#10;&#10;Description automatically generated">
            <a:extLst>
              <a:ext uri="{FF2B5EF4-FFF2-40B4-BE49-F238E27FC236}">
                <a16:creationId xmlns:a16="http://schemas.microsoft.com/office/drawing/2014/main" id="{1EA12E02-1118-56AF-5F35-A51DE851186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333" y="6072126"/>
            <a:ext cx="1070750" cy="86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7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36041-4B5A-2AC7-3C12-BF2EC0A65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B293F-1CA7-F1D0-4F2E-338D52DCA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A2342-428C-067F-2F07-67D7D11A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2B8D6-3C89-E695-A16A-D02A47BEB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C662B-B29C-262F-BE41-ADBB5184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7F2DB8-1B0A-0AA8-C50E-AA71D0FD85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1220C6-0865-0685-6285-701436BFA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A66B5-ADA6-2A0F-3B52-B16D11DC0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81725-4945-1C23-A9A1-7EC8F3F69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24B4-11FA-CF3E-42A3-FE2E772C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370AE-0A9D-C903-8EF3-211D012AC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23B33-0FB5-4C82-CAA5-27F3CD5B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4CFF6-CC0D-3465-5306-126641A6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7A4452A9-AE03-5FFA-2EBC-9398EFA8368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D94A38-06BA-4BFE-943A-D0E8D2823D49}" type="datetimeFigureOut">
              <a:rPr lang="en-US" smtClean="0"/>
              <a:pPr/>
              <a:t>1/26/2024</a:t>
            </a:fld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4C9E3CE-6F77-F3EE-A4E1-A8ED3A76C6E9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FF97B3-8AB8-453D-82E5-F00A517656F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FFF380F-1A99-0999-6D89-C88B8ADC7237}"/>
              </a:ext>
            </a:extLst>
          </p:cNvPr>
          <p:cNvSpPr/>
          <p:nvPr userDrawn="1"/>
        </p:nvSpPr>
        <p:spPr>
          <a:xfrm>
            <a:off x="0" y="6397625"/>
            <a:ext cx="12192000" cy="501650"/>
          </a:xfrm>
          <a:prstGeom prst="rect">
            <a:avLst/>
          </a:prstGeom>
          <a:solidFill>
            <a:srgbClr val="F5C842"/>
          </a:solidFill>
        </p:spPr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4A2A41F7-5304-F4AC-055F-6A2C80FDFC16}"/>
              </a:ext>
            </a:extLst>
          </p:cNvPr>
          <p:cNvSpPr/>
          <p:nvPr userDrawn="1"/>
        </p:nvSpPr>
        <p:spPr>
          <a:xfrm>
            <a:off x="10401300" y="6397625"/>
            <a:ext cx="1570448" cy="462400"/>
          </a:xfrm>
          <a:custGeom>
            <a:avLst/>
            <a:gdLst/>
            <a:ahLst/>
            <a:cxnLst/>
            <a:rect l="l" t="t" r="r" b="b"/>
            <a:pathLst>
              <a:path w="2311959" h="679488">
                <a:moveTo>
                  <a:pt x="0" y="0"/>
                </a:moveTo>
                <a:lnTo>
                  <a:pt x="2311959" y="0"/>
                </a:lnTo>
                <a:lnTo>
                  <a:pt x="2311959" y="679488"/>
                </a:lnTo>
                <a:lnTo>
                  <a:pt x="0" y="679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9A450D3-094D-12DA-A672-B9ADB5F78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4" y="320675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rgbClr val="002060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418D60C-E0F9-2C34-8DD3-87F70F131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04" y="1790581"/>
            <a:ext cx="10515600" cy="4351338"/>
          </a:xfrm>
        </p:spPr>
        <p:txBody>
          <a:bodyPr/>
          <a:lstStyle>
            <a:lvl1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2pPr>
            <a:lvl3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3pPr>
            <a:lvl4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4pPr>
            <a:lvl5pPr>
              <a:defRPr lang="en-US" dirty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713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56C97-8A57-611C-6E72-8DD8A5F4A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4" y="320675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37269-3714-455B-55EA-A3450302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04" y="1790581"/>
            <a:ext cx="10515600" cy="4351338"/>
          </a:xfrm>
        </p:spPr>
        <p:txBody>
          <a:bodyPr/>
          <a:lstStyle>
            <a:lvl1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2pPr>
            <a:lvl3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3pPr>
            <a:lvl4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4pPr>
            <a:lvl5pPr>
              <a:defRPr lang="en-US" dirty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C01E4-7747-D864-50EB-27C377F0D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33821-66FF-2E80-2A8A-DA303055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AC4CE-F37D-521E-D359-C5302BEB9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AAC832C2-0247-6BFA-55B6-544AEA415C26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D94A38-06BA-4BFE-943A-D0E8D2823D49}" type="datetimeFigureOut">
              <a:rPr lang="en-US" smtClean="0"/>
              <a:pPr/>
              <a:t>1/26/2024</a:t>
            </a:fld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C4AE388-3FC7-B59A-7D69-D06EBC4E58F7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FF97B3-8AB8-453D-82E5-F00A517656F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D507AA03-C918-BABD-A0CF-2DAA18EAB964}"/>
              </a:ext>
            </a:extLst>
          </p:cNvPr>
          <p:cNvSpPr/>
          <p:nvPr userDrawn="1"/>
        </p:nvSpPr>
        <p:spPr>
          <a:xfrm>
            <a:off x="0" y="6397625"/>
            <a:ext cx="12192000" cy="501650"/>
          </a:xfrm>
          <a:prstGeom prst="rect">
            <a:avLst/>
          </a:prstGeom>
          <a:solidFill>
            <a:srgbClr val="F5C842"/>
          </a:solidFill>
        </p:spPr>
      </p:sp>
      <p:sp>
        <p:nvSpPr>
          <p:cNvPr id="13" name="Freeform 3">
            <a:extLst>
              <a:ext uri="{FF2B5EF4-FFF2-40B4-BE49-F238E27FC236}">
                <a16:creationId xmlns:a16="http://schemas.microsoft.com/office/drawing/2014/main" id="{A0457B3F-6FE2-59A8-22AD-68204084AC0E}"/>
              </a:ext>
            </a:extLst>
          </p:cNvPr>
          <p:cNvSpPr/>
          <p:nvPr userDrawn="1"/>
        </p:nvSpPr>
        <p:spPr>
          <a:xfrm>
            <a:off x="10401300" y="6397625"/>
            <a:ext cx="1570448" cy="462400"/>
          </a:xfrm>
          <a:custGeom>
            <a:avLst/>
            <a:gdLst/>
            <a:ahLst/>
            <a:cxnLst/>
            <a:rect l="l" t="t" r="r" b="b"/>
            <a:pathLst>
              <a:path w="2311959" h="679488">
                <a:moveTo>
                  <a:pt x="0" y="0"/>
                </a:moveTo>
                <a:lnTo>
                  <a:pt x="2311959" y="0"/>
                </a:lnTo>
                <a:lnTo>
                  <a:pt x="2311959" y="679488"/>
                </a:lnTo>
                <a:lnTo>
                  <a:pt x="0" y="679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5577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A09F-D009-7E37-648A-346CEF9E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FDB24-28DA-A239-8FBD-6F168EBF3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48ED1D-6CCF-0E33-9C0C-45EA117A8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35B7C-FEB1-0C40-64E4-7C1033DD4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49177-2B0B-DA50-B2C8-1583CD60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3C115-52FA-DDAC-7204-87AD56C3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2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37B6-7825-924C-025E-7A9D6587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E4A36-45F6-DA30-0C65-3903A3EA3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919A9-680A-4F44-1D4C-4E577509C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5622F-6063-C371-C3D6-D19074809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E8E990-17CB-A4EC-BC22-E0D713107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9EC521-386D-D0DE-5AA0-73AA4D7E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E1A982-664E-EA29-24AE-C1C453A4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FF47FA-19D8-E82B-9AC7-D6712037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531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CA166-7F53-BFEF-6D2F-FBA7E2DF6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6E9E7-4E3C-BC61-B45E-D026F025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DA8CF-39C8-879E-3B2A-3777B9D92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E15B4D-94AF-ABEA-F981-E08DE8EE6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9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1968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90A3-D464-90BE-C508-5C5829284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07CB5-7BAE-4C5B-DDA3-4773ED170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8E03E-D3C8-50A8-D929-0783429A5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2109D-A638-93BA-3D28-DA1DE025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3D802-B530-9E68-48C0-85C6C5981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5D89B-9A32-D696-B5F9-6F5BC88C7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1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6267-ACFD-B71C-97D2-BCE8DF85C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B1399-990A-15F8-84BE-046F1EB654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CEF02-B70D-7BD9-86E9-8DABD3B0C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E85F83-1877-DC18-1CEB-58E625AA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26E96-4774-B1CB-8B5C-D39F9D0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10410-6E01-501E-A1C4-B1E016E1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64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A8D1BE-9575-30DF-2117-AEFE70000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E83C0-3AD4-1946-FAA1-41DDD1542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C5C8C-9FF1-A04A-80A9-DDBC11C98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94A38-06BA-4BFE-943A-D0E8D2823D49}" type="datetimeFigureOut">
              <a:rPr lang="en-US" smtClean="0"/>
              <a:t>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E0F0B-A48C-8070-D706-F660A812FC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FCFC0-4451-ED66-E050-363C744F0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0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E7B7-9203-0B3D-37ED-6B981B7682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E54 MH &amp; COMPACTOR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8B9B8-AB41-BD91-0D20-79C968B26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226" y="3401218"/>
            <a:ext cx="6089453" cy="24992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26 JAN 2024</a:t>
            </a:r>
          </a:p>
        </p:txBody>
      </p:sp>
    </p:spTree>
    <p:extLst>
      <p:ext uri="{BB962C8B-B14F-4D97-AF65-F5344CB8AC3E}">
        <p14:creationId xmlns:p14="http://schemas.microsoft.com/office/powerpoint/2010/main" val="2424330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7495-1761-F34E-7D55-B4FD4A0A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3" y="320675"/>
            <a:ext cx="11100147" cy="1325563"/>
          </a:xfrm>
        </p:spPr>
        <p:txBody>
          <a:bodyPr/>
          <a:lstStyle/>
          <a:p>
            <a:r>
              <a:rPr lang="en-US" dirty="0"/>
              <a:t>1.2 BASIC CONDITION SPECS  OF GEAR BOX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3318834-7E42-2D16-017D-3B5AD27AD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001905"/>
              </p:ext>
            </p:extLst>
          </p:nvPr>
        </p:nvGraphicFramePr>
        <p:xfrm>
          <a:off x="603850" y="1646238"/>
          <a:ext cx="11205712" cy="457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8153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5467939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4009620">
                  <a:extLst>
                    <a:ext uri="{9D8B030D-6E8A-4147-A177-3AD203B41FA5}">
                      <a16:colId xmlns:a16="http://schemas.microsoft.com/office/drawing/2014/main" val="675931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SPECIFICATIONS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BASIC CONDITION SPECIFICATION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1.1Gear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Gear ratio: 19.4</a:t>
                      </a:r>
                    </a:p>
                    <a:p>
                      <a:r>
                        <a:rPr lang="en-US" dirty="0"/>
                        <a:t>RPM: 1730/89</a:t>
                      </a:r>
                    </a:p>
                    <a:p>
                      <a:r>
                        <a:rPr lang="en-US" dirty="0"/>
                        <a:t>Torque: 19.8 Nm</a:t>
                      </a:r>
                    </a:p>
                    <a:p>
                      <a:r>
                        <a:rPr lang="en-US" dirty="0"/>
                        <a:t>Shaft </a:t>
                      </a:r>
                      <a:r>
                        <a:rPr lang="en-US" dirty="0" err="1"/>
                        <a:t>dia</a:t>
                      </a:r>
                      <a:r>
                        <a:rPr lang="en-US" dirty="0"/>
                        <a:t>: 25mm, 50C4 Carbon steel, 5mm depth Keyway</a:t>
                      </a:r>
                    </a:p>
                    <a:p>
                      <a:r>
                        <a:rPr lang="en-US" dirty="0"/>
                        <a:t>Shaft seal: 25mm, Fluorocarbon rubber.</a:t>
                      </a:r>
                    </a:p>
                    <a:p>
                      <a:r>
                        <a:rPr lang="en-US" dirty="0" err="1"/>
                        <a:t>Keybar</a:t>
                      </a:r>
                      <a:r>
                        <a:rPr lang="en-US" dirty="0"/>
                        <a:t>: 40mm x 8mm depth, carbon steel</a:t>
                      </a:r>
                    </a:p>
                    <a:p>
                      <a:r>
                        <a:rPr lang="en-US" dirty="0"/>
                        <a:t>Mounting bolts/nuts: 10mm x 50mm </a:t>
                      </a:r>
                    </a:p>
                    <a:p>
                      <a:r>
                        <a:rPr lang="en-US" dirty="0"/>
                        <a:t>Cover plate bolt: M6 x 8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No cracks in footings.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No unusual sound.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Bolts and nuts secured and complete (10mm x 50mm x 4), Torque: 48Nm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/>
                        <a:t>Keybar</a:t>
                      </a:r>
                      <a:r>
                        <a:rPr lang="en-US" dirty="0"/>
                        <a:t> intact to its keyway.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No signs of leaks at shaft seal.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No signs of leaks at gearbox body, oil level at 75mm +/-1mm from sealing surface ≈ 0.25L.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/>
                        <a:t>Cover plate secured with complete bolts (M6 x 8), torque: 11 Nm.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Temperature &lt;80 </a:t>
                      </a:r>
                      <a:r>
                        <a:rPr lang="en-US" dirty="0" err="1"/>
                        <a:t>degC</a:t>
                      </a:r>
                      <a:endParaRPr lang="en-US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Oil is clean and not contaminated.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Top sealing surface is clean and dry.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Installation Position: 9degrees 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Lubricant qty: 0.25 L</a:t>
                      </a:r>
                    </a:p>
                    <a:p>
                      <a:r>
                        <a:rPr lang="en-US" dirty="0"/>
                        <a:t>Type: </a:t>
                      </a:r>
                      <a:r>
                        <a:rPr lang="en-US" dirty="0" err="1"/>
                        <a:t>Klubber</a:t>
                      </a:r>
                      <a:r>
                        <a:rPr lang="en-US" dirty="0"/>
                        <a:t> 220- food grade oil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31371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514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F5F95C-D47A-A27F-2C32-72C9BCBC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922" y="303866"/>
            <a:ext cx="4961923" cy="5227183"/>
          </a:xfrm>
          <a:prstGeom prst="rect">
            <a:avLst/>
          </a:prstGeom>
        </p:spPr>
      </p:pic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0E1BED5C-503B-9A66-31FB-13BC6A357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32" t="23968" r="27658" b="18239"/>
          <a:stretch/>
        </p:blipFill>
        <p:spPr>
          <a:xfrm>
            <a:off x="146648" y="158118"/>
            <a:ext cx="5548918" cy="54650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633EE6F-54E8-7F41-679B-22F61AB78CD9}"/>
              </a:ext>
            </a:extLst>
          </p:cNvPr>
          <p:cNvSpPr/>
          <p:nvPr/>
        </p:nvSpPr>
        <p:spPr>
          <a:xfrm>
            <a:off x="5615041" y="376818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AB0F09-AEB9-3244-8749-DC8DA31540A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708694" y="408806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CF2887D-A133-1BE7-AC6D-9BEF68EDE9C8}"/>
              </a:ext>
            </a:extLst>
          </p:cNvPr>
          <p:cNvSpPr/>
          <p:nvPr/>
        </p:nvSpPr>
        <p:spPr>
          <a:xfrm>
            <a:off x="5615041" y="298879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1.2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6BDCED-4F5C-9462-403D-8E6242332B2F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08694" y="330867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0EBFF73-B2F9-B842-ADCE-C2FB86691F8B}"/>
              </a:ext>
            </a:extLst>
          </p:cNvPr>
          <p:cNvSpPr/>
          <p:nvPr/>
        </p:nvSpPr>
        <p:spPr>
          <a:xfrm>
            <a:off x="5641151" y="2209404"/>
            <a:ext cx="650450" cy="639762"/>
          </a:xfrm>
          <a:prstGeom prst="ellipse">
            <a:avLst/>
          </a:prstGeom>
          <a:solidFill>
            <a:srgbClr val="FFFF0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1.3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8D2B13-6C68-A6FC-F056-FE823D8DEEDA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071004" y="2529285"/>
            <a:ext cx="25701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CEB5929-796C-4544-0326-7BCCB24AA55B}"/>
              </a:ext>
            </a:extLst>
          </p:cNvPr>
          <p:cNvSpPr/>
          <p:nvPr/>
        </p:nvSpPr>
        <p:spPr>
          <a:xfrm>
            <a:off x="6412661" y="2871264"/>
            <a:ext cx="650450" cy="639762"/>
          </a:xfrm>
          <a:prstGeom prst="ellipse">
            <a:avLst/>
          </a:prstGeom>
          <a:solidFill>
            <a:srgbClr val="FFFF0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1F8DF4-2DFF-30E1-FFFF-6DE303DE7566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7063111" y="3191145"/>
            <a:ext cx="1666821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78C5B47-1F8A-4701-F95F-2CF6BB489CD8}"/>
              </a:ext>
            </a:extLst>
          </p:cNvPr>
          <p:cNvSpPr/>
          <p:nvPr/>
        </p:nvSpPr>
        <p:spPr>
          <a:xfrm>
            <a:off x="6425044" y="207156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1.5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1DCDB6-E60E-EDC3-3944-1AA6C827B6C5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7075494" y="2391443"/>
            <a:ext cx="1544428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6A26097-BE0B-0A6A-99E7-5107CBBFC5B4}"/>
              </a:ext>
            </a:extLst>
          </p:cNvPr>
          <p:cNvSpPr txBox="1"/>
          <p:nvPr/>
        </p:nvSpPr>
        <p:spPr>
          <a:xfrm>
            <a:off x="4788355" y="4507864"/>
            <a:ext cx="37235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438934-FD9C-0D58-3FCB-BEB8C647374E}"/>
              </a:ext>
            </a:extLst>
          </p:cNvPr>
          <p:cNvSpPr/>
          <p:nvPr/>
        </p:nvSpPr>
        <p:spPr>
          <a:xfrm>
            <a:off x="4679098" y="5358934"/>
            <a:ext cx="2982886" cy="58413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74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174" y="-121559"/>
            <a:ext cx="11505253" cy="1325563"/>
          </a:xfrm>
        </p:spPr>
        <p:txBody>
          <a:bodyPr>
            <a:normAutofit/>
          </a:bodyPr>
          <a:lstStyle/>
          <a:p>
            <a:r>
              <a:rPr lang="en-US" sz="3200" dirty="0"/>
              <a:t>1.3-1.4 SPECS OF DRIVE SPROCKET &amp; CHAIN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409499"/>
              </p:ext>
            </p:extLst>
          </p:nvPr>
        </p:nvGraphicFramePr>
        <p:xfrm>
          <a:off x="146649" y="839925"/>
          <a:ext cx="11670778" cy="3535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62930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3053198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5554650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59763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SPECIFICATIONS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BASIC CONDITION SPECIFICATION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5664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Drive Sprocket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 of teeth: 12</a:t>
                      </a:r>
                    </a:p>
                    <a:p>
                      <a:r>
                        <a:rPr lang="en-US" sz="1600" dirty="0"/>
                        <a:t>Pitch circle: 120mm</a:t>
                      </a:r>
                    </a:p>
                    <a:p>
                      <a:r>
                        <a:rPr lang="en-US" sz="1600" dirty="0"/>
                        <a:t>Inner diameter: 25mm</a:t>
                      </a:r>
                    </a:p>
                    <a:p>
                      <a:r>
                        <a:rPr lang="en-US" sz="1600" dirty="0"/>
                        <a:t>Keyway: 6mmx5mm depth</a:t>
                      </a:r>
                    </a:p>
                    <a:p>
                      <a:r>
                        <a:rPr lang="en-US" sz="1600" dirty="0"/>
                        <a:t>Set screw: 6mm 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signs of wear, such as worn-out teeth, rough surfaces, or deformation of the tooth profile.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Well lubricated with LMI300 LUBCON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turmofluid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Spray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 from dirt and contaminants.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 screw torque= 12 Nm.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011713"/>
                  </a:ext>
                </a:extLst>
              </a:tr>
              <a:tr h="3597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Chain Drive Duplex Chain 60-2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Length: 762mm</a:t>
                      </a:r>
                    </a:p>
                    <a:p>
                      <a:r>
                        <a:rPr lang="en-US" sz="1600" dirty="0"/>
                        <a:t>Pitch: 19mm</a:t>
                      </a:r>
                    </a:p>
                    <a:p>
                      <a:r>
                        <a:rPr lang="en-US" sz="1600" dirty="0"/>
                        <a:t>Overall width: 48mm</a:t>
                      </a:r>
                    </a:p>
                    <a:p>
                      <a:r>
                        <a:rPr lang="en-US" sz="1600" dirty="0"/>
                        <a:t>Pin </a:t>
                      </a:r>
                      <a:r>
                        <a:rPr lang="en-US" sz="1600" dirty="0" err="1"/>
                        <a:t>dia</a:t>
                      </a:r>
                      <a:r>
                        <a:rPr lang="en-US" sz="1600" dirty="0"/>
                        <a:t>: 6mm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worn-out chain links.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Connecting link lock intact.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Well lubricated with LMI300 LUBCON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turmofluid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Spray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Free from dirt and contaminants.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Slackness: 15 to 20 mm</a:t>
                      </a:r>
                      <a:endParaRPr lang="en-US" sz="1800" dirty="0"/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27197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565CF4C-F78A-552E-AFE4-437DCEF6F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455" y="4477668"/>
            <a:ext cx="4406689" cy="207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96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8227BE-EFC7-51D4-1822-A6FC1A41A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202" y="545609"/>
            <a:ext cx="4406154" cy="54514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BDF1E1-5B77-9FA5-A6AB-AF6F8F87C8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8" t="8274" r="3364" b="4996"/>
          <a:stretch/>
        </p:blipFill>
        <p:spPr>
          <a:xfrm>
            <a:off x="2208452" y="1499720"/>
            <a:ext cx="4010489" cy="2583180"/>
          </a:xfrm>
          <a:prstGeom prst="rect">
            <a:avLst/>
          </a:prstGeom>
        </p:spPr>
      </p:pic>
      <p:pic>
        <p:nvPicPr>
          <p:cNvPr id="9" name="Picture 8" descr="A close-up of a gear&#10;&#10;Description automatically generated">
            <a:extLst>
              <a:ext uri="{FF2B5EF4-FFF2-40B4-BE49-F238E27FC236}">
                <a16:creationId xmlns:a16="http://schemas.microsoft.com/office/drawing/2014/main" id="{A9F8618B-DDBB-245E-7EFA-5933C55A9F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44019">
            <a:off x="23590" y="1788060"/>
            <a:ext cx="3693163" cy="276987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EA724CA-3A68-AA6E-D43B-90F8F1852C8C}"/>
              </a:ext>
            </a:extLst>
          </p:cNvPr>
          <p:cNvCxnSpPr/>
          <p:nvPr/>
        </p:nvCxnSpPr>
        <p:spPr>
          <a:xfrm flipV="1">
            <a:off x="413238" y="2294792"/>
            <a:ext cx="5805703" cy="1036466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chain link on a white background&#10;&#10;Description automatically generated">
            <a:extLst>
              <a:ext uri="{FF2B5EF4-FFF2-40B4-BE49-F238E27FC236}">
                <a16:creationId xmlns:a16="http://schemas.microsoft.com/office/drawing/2014/main" id="{ED22691B-C57E-018F-E458-7E1E1782E17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4539" b="63667" l="33535" r="759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237" t="30898" r="18782" b="32692"/>
          <a:stretch/>
        </p:blipFill>
        <p:spPr>
          <a:xfrm rot="5745672">
            <a:off x="8801510" y="1192288"/>
            <a:ext cx="2364075" cy="117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3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F5F95C-D47A-A27F-2C32-72C9BCBC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922" y="303866"/>
            <a:ext cx="4961923" cy="5227183"/>
          </a:xfrm>
          <a:prstGeom prst="rect">
            <a:avLst/>
          </a:prstGeom>
        </p:spPr>
      </p:pic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0E1BED5C-503B-9A66-31FB-13BC6A357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32" t="23968" r="27658" b="18239"/>
          <a:stretch/>
        </p:blipFill>
        <p:spPr>
          <a:xfrm>
            <a:off x="146648" y="158118"/>
            <a:ext cx="5548918" cy="54650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633EE6F-54E8-7F41-679B-22F61AB78CD9}"/>
              </a:ext>
            </a:extLst>
          </p:cNvPr>
          <p:cNvSpPr/>
          <p:nvPr/>
        </p:nvSpPr>
        <p:spPr>
          <a:xfrm>
            <a:off x="5615041" y="376818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AB0F09-AEB9-3244-8749-DC8DA31540A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708694" y="408806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CF2887D-A133-1BE7-AC6D-9BEF68EDE9C8}"/>
              </a:ext>
            </a:extLst>
          </p:cNvPr>
          <p:cNvSpPr/>
          <p:nvPr/>
        </p:nvSpPr>
        <p:spPr>
          <a:xfrm>
            <a:off x="5615041" y="298879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1.2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6BDCED-4F5C-9462-403D-8E6242332B2F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08694" y="330867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0EBFF73-B2F9-B842-ADCE-C2FB86691F8B}"/>
              </a:ext>
            </a:extLst>
          </p:cNvPr>
          <p:cNvSpPr/>
          <p:nvPr/>
        </p:nvSpPr>
        <p:spPr>
          <a:xfrm>
            <a:off x="5641151" y="220940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1.3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8D2B13-6C68-A6FC-F056-FE823D8DEEDA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071004" y="2529285"/>
            <a:ext cx="25701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CEB5929-796C-4544-0326-7BCCB24AA55B}"/>
              </a:ext>
            </a:extLst>
          </p:cNvPr>
          <p:cNvSpPr/>
          <p:nvPr/>
        </p:nvSpPr>
        <p:spPr>
          <a:xfrm>
            <a:off x="6412661" y="287126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1F8DF4-2DFF-30E1-FFFF-6DE303DE7566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7063111" y="3191145"/>
            <a:ext cx="1666821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78C5B47-1F8A-4701-F95F-2CF6BB489CD8}"/>
              </a:ext>
            </a:extLst>
          </p:cNvPr>
          <p:cNvSpPr/>
          <p:nvPr/>
        </p:nvSpPr>
        <p:spPr>
          <a:xfrm>
            <a:off x="6425044" y="2071562"/>
            <a:ext cx="650450" cy="639762"/>
          </a:xfrm>
          <a:prstGeom prst="ellipse">
            <a:avLst/>
          </a:prstGeom>
          <a:solidFill>
            <a:srgbClr val="FFFF0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1.5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1DCDB6-E60E-EDC3-3944-1AA6C827B6C5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7075494" y="2391443"/>
            <a:ext cx="1544428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6A26097-BE0B-0A6A-99E7-5107CBBFC5B4}"/>
              </a:ext>
            </a:extLst>
          </p:cNvPr>
          <p:cNvSpPr txBox="1"/>
          <p:nvPr/>
        </p:nvSpPr>
        <p:spPr>
          <a:xfrm>
            <a:off x="4788355" y="4507864"/>
            <a:ext cx="37235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438934-FD9C-0D58-3FCB-BEB8C647374E}"/>
              </a:ext>
            </a:extLst>
          </p:cNvPr>
          <p:cNvSpPr/>
          <p:nvPr/>
        </p:nvSpPr>
        <p:spPr>
          <a:xfrm>
            <a:off x="4713604" y="5912519"/>
            <a:ext cx="2982886" cy="34422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349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7495-1761-F34E-7D55-B4FD4A0A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3" y="320675"/>
            <a:ext cx="11100147" cy="1325563"/>
          </a:xfrm>
        </p:spPr>
        <p:txBody>
          <a:bodyPr/>
          <a:lstStyle/>
          <a:p>
            <a:r>
              <a:rPr lang="en-US" dirty="0"/>
              <a:t>1.5 BASIC CONDITION SPECS  OF MOUNTING BASE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3318834-7E42-2D16-017D-3B5AD27AD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971907"/>
              </p:ext>
            </p:extLst>
          </p:nvPr>
        </p:nvGraphicFramePr>
        <p:xfrm>
          <a:off x="599054" y="1810141"/>
          <a:ext cx="11348531" cy="2502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9230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4376159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4773142">
                  <a:extLst>
                    <a:ext uri="{9D8B030D-6E8A-4147-A177-3AD203B41FA5}">
                      <a16:colId xmlns:a16="http://schemas.microsoft.com/office/drawing/2014/main" val="3152964315"/>
                    </a:ext>
                  </a:extLst>
                </a:gridCol>
              </a:tblGrid>
              <a:tr h="315754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SPECIFICATIONS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BASIC CONDITION SPECIFICATION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15754">
                <a:tc rowSpan="4">
                  <a:txBody>
                    <a:bodyPr/>
                    <a:lstStyle/>
                    <a:p>
                      <a:r>
                        <a:rPr lang="en-US" dirty="0"/>
                        <a:t>Base Plate Mounting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SS 304 Plate dimension: 160mmX160mmx10mm 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Complete set of 4 bolts &amp; nuts, torque: 48Nm.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No signs of bending or cracks.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No signs of cracks (hair line cracks) at welding joints.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/>
                    </a:p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19969"/>
                  </a:ext>
                </a:extLst>
              </a:tr>
              <a:tr h="31575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bolt holes: 10mmx4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153865"/>
                  </a:ext>
                </a:extLst>
              </a:tr>
              <a:tr h="3157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Position installation: 9deg angle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31717"/>
                  </a:ext>
                </a:extLst>
              </a:tr>
              <a:tr h="76559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Bolt size: 10mm x 50mm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88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249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BC0DAA0-B94C-16EE-CCCB-722FFAE87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320675"/>
            <a:ext cx="11505253" cy="1325563"/>
          </a:xfrm>
        </p:spPr>
        <p:txBody>
          <a:bodyPr/>
          <a:lstStyle/>
          <a:p>
            <a:r>
              <a:rPr lang="en-US" dirty="0"/>
              <a:t>1. MAINTENANCE PLANS </a:t>
            </a: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F62946F9-1CB7-1527-A52E-CF2CF1436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625197"/>
              </p:ext>
            </p:extLst>
          </p:nvPr>
        </p:nvGraphicFramePr>
        <p:xfrm>
          <a:off x="374573" y="1646238"/>
          <a:ext cx="11442854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46574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1916935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4579345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ACTIVITY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FREQUENCY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REMARKS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E54 MH Geared motor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 months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Maintenance Plan 0910-030-230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E54 MH Geared motor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Maintenance Plan 0910-030-369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670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E54 MH Geared motor change oil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Maintenance Plan 0910-030-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E54 MH Drive motor winding and terminal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Every 52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E54 MH Drive motor bearing replacement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104 weeks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PM03, external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E54 MH Drive motor brake assembly replacement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104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PM03, external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870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E54 MH Drive motor thermal 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Once per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Include in KSR of MWG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36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Chain and sprocket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i-CIP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Include in KSR of MWG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0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Geared motor assembly cleaning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i-CIP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Include in KSR of MWG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274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Chain and sprocket lubrication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Include in KSR of MWG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96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6969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-230172"/>
            <a:ext cx="11505253" cy="1325563"/>
          </a:xfrm>
        </p:spPr>
        <p:txBody>
          <a:bodyPr/>
          <a:lstStyle/>
          <a:p>
            <a:r>
              <a:rPr lang="en-US" dirty="0"/>
              <a:t>1. MAINTENANCE PLANS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038045"/>
              </p:ext>
            </p:extLst>
          </p:nvPr>
        </p:nvGraphicFramePr>
        <p:xfrm>
          <a:off x="203575" y="731834"/>
          <a:ext cx="9557370" cy="5400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116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1652530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6973678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Maintenance Task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E54 MH Geared motor inspection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A. Check running unusual noise for possible bearing damage.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B. Visual inspection of the seals for leakage.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C. Check for any cracks along the footings (x4) by using Dye Penetrant Test liquid.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D. Checking of Oil: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Loosen the M6 x 8 screws [1] of the cover plate [2] and remove the cover plate [2] and the corresponding gasket [3].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Open the cover plate of the gear unit.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Change oil, if contaminated with dust, water and coffee grounds.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Change gearbox if oil has signs of metal chipping contamination.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Check oil level and determine vertical distance between oil level and sealing surface of the gear unit housing. LEVEL = 75mm +/- 1mm using clean measuring tool (e.g. ruler).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Close the gear unit after the oil level check:</a:t>
                      </a:r>
                    </a:p>
                    <a:p>
                      <a:r>
                        <a:rPr lang="en-US" dirty="0"/>
                        <a:t>• Re-attach the gasket of the cover plate. Make sure that the sealing surfaces are clean and dry.</a:t>
                      </a:r>
                    </a:p>
                    <a:p>
                      <a:r>
                        <a:rPr lang="en-US" dirty="0"/>
                        <a:t>• Screw on the cover plate. Tighten the cover screws (M6 x 8), Torque: 11 Nm.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6M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5157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E54 Mobile Hopper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172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6mm Allen wrench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Ruler or dip stick and steel tape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2162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E2779124-1BD9-9F0B-2162-D51DA9B6D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4955" y="3428999"/>
            <a:ext cx="2237505" cy="2977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A0355A-E042-76FB-5B74-20F27A1F2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4946" y="352371"/>
            <a:ext cx="2227514" cy="294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01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-230172"/>
            <a:ext cx="11505253" cy="1325563"/>
          </a:xfrm>
        </p:spPr>
        <p:txBody>
          <a:bodyPr/>
          <a:lstStyle/>
          <a:p>
            <a:r>
              <a:rPr lang="en-US" dirty="0"/>
              <a:t>1. MAINTENANCE PLANS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539935"/>
              </p:ext>
            </p:extLst>
          </p:nvPr>
        </p:nvGraphicFramePr>
        <p:xfrm>
          <a:off x="170525" y="815381"/>
          <a:ext cx="11375153" cy="4028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370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676336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7415115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Maintenance Task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E54 MH Geared motor inspection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Remove machine guard (10mm bolts/nuts).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Check for any cracks along the footings (x4) by using DPT liquid.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Check for any signs of deformation at the mounting base plate.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Check for any signs of cracks at the welding joint of the mounting base plate using Dye Penetrant Test liquid.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Retighten mounting bolts 10mm x 50mm, torque: 48Nm.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Visual inspection of the seals for leakage.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Check drive and driven sprocket condition.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 err="1"/>
                        <a:t>Retight</a:t>
                      </a:r>
                      <a:r>
                        <a:rPr lang="en-US" dirty="0"/>
                        <a:t> drive and driven sprocket set screw,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 torque= 12 Nm.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Check chain condition and slackness (15-20mm slack).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Spray chain and sprocket with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LMI300 LUBCON </a:t>
                      </a:r>
                      <a:r>
                        <a:rPr 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turmofluid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Spray.</a:t>
                      </a:r>
                      <a:endParaRPr lang="en-US" dirty="0"/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r>
                        <a:rPr lang="en-US" dirty="0"/>
                        <a:t>Install back machine guard, fasten 10mm bolts with torque= 48Nm.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1M or every CIP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839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E54 Mobile Hopper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0599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#12 combination wrench (10mm bolt/nut)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6mm Allen wrench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Torque wrench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lphaUcPeriod"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63713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B4BC83BC-6C93-EEEF-F05A-B133DE7AB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872" y="4948736"/>
            <a:ext cx="1631576" cy="18540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B4B274-19DF-4505-49FF-ECE0110A1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962" y="5014417"/>
            <a:ext cx="1350619" cy="17883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8DD64C-3D54-20DA-A14E-A988CFB9F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9739" y="4951502"/>
            <a:ext cx="3095740" cy="187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54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-230172"/>
            <a:ext cx="11505253" cy="1325563"/>
          </a:xfrm>
        </p:spPr>
        <p:txBody>
          <a:bodyPr/>
          <a:lstStyle/>
          <a:p>
            <a:r>
              <a:rPr lang="en-US" dirty="0"/>
              <a:t>1. MAINTENANCE PLANS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079301"/>
              </p:ext>
            </p:extLst>
          </p:nvPr>
        </p:nvGraphicFramePr>
        <p:xfrm>
          <a:off x="374573" y="731835"/>
          <a:ext cx="8482988" cy="3754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33041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390661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4759286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Maintenance Task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E54 MH Geared motor Change Oil</a:t>
                      </a: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Loosen the screws [1] of the cover plate [2] and remove the cover plate [2] and the corresponding gasket [3].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Open the cover plate of the gear unit.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Remove the oil.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Refill oil at LEVEL = 75mm +/- 1mm by using clean measuring tool to check level.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dirty="0"/>
                        <a:t>Close the gear unit after the oil refill:</a:t>
                      </a:r>
                    </a:p>
                    <a:p>
                      <a:r>
                        <a:rPr lang="en-US" dirty="0"/>
                        <a:t>• Re-attach the gasket of the cover plate. Make sure that the sealing surfaces are clean and dry.</a:t>
                      </a:r>
                    </a:p>
                    <a:p>
                      <a:r>
                        <a:rPr lang="en-US" dirty="0"/>
                        <a:t>• Screw on the cover plate. Tighten the cover screws (M6 x 8), Torque: 11 Nm.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52W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2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E54 Mobile Hopper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3766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6mm Allen wrench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Torque wrench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99379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E2779124-1BD9-9F0B-2162-D51DA9B6D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0366" y="3301869"/>
            <a:ext cx="2731807" cy="31043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A0355A-E042-76FB-5B74-20F27A1F2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232" y="352371"/>
            <a:ext cx="2227514" cy="294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05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DABCA-BB33-B608-2DC7-1E2F2AA54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B51DD-19B2-BDFB-4104-E7CCCE069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 – General Drawing with main assemblies</a:t>
            </a:r>
          </a:p>
          <a:p>
            <a:r>
              <a:rPr lang="en-US" dirty="0"/>
              <a:t>Step 2 – Drawing of focused assembly</a:t>
            </a:r>
          </a:p>
          <a:p>
            <a:r>
              <a:rPr lang="en-US" dirty="0"/>
              <a:t>Step 3 – Identify components of the focus assembly</a:t>
            </a:r>
          </a:p>
          <a:p>
            <a:r>
              <a:rPr lang="en-US" dirty="0"/>
              <a:t>Step 4 – Basic condition specifications</a:t>
            </a:r>
          </a:p>
          <a:p>
            <a:r>
              <a:rPr lang="en-US" dirty="0"/>
              <a:t>Step 5 – Determine applicable maintenance plan</a:t>
            </a:r>
          </a:p>
          <a:p>
            <a:r>
              <a:rPr lang="en-US" dirty="0"/>
              <a:t>Step 6 – Critical Spares</a:t>
            </a:r>
          </a:p>
          <a:p>
            <a:r>
              <a:rPr lang="en-US" dirty="0">
                <a:solidFill>
                  <a:srgbClr val="FF0000"/>
                </a:solidFill>
              </a:rPr>
              <a:t>Step 7 – KSR’s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87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C84C1-4C43-9157-E708-0C560BF1A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SPARE PARTS LIST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24ACBFD-1193-187C-ADA6-E69743B5D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4301998"/>
              </p:ext>
            </p:extLst>
          </p:nvPr>
        </p:nvGraphicFramePr>
        <p:xfrm>
          <a:off x="488004" y="1335687"/>
          <a:ext cx="10515600" cy="2661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7637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045216">
                  <a:extLst>
                    <a:ext uri="{9D8B030D-6E8A-4147-A177-3AD203B41FA5}">
                      <a16:colId xmlns:a16="http://schemas.microsoft.com/office/drawing/2014/main" val="912470124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1159282803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2124062856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EQUIPMENT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MANUFACTURER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SAFETY STOCK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REORDER POINT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P.O. NUMBER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Electric Hoist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4554107473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Gear Motor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SEW R27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-SAME-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Duplex Chain 60-2 (10ft)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Double Drive Sprocket 12 teeth, pitch </a:t>
                      </a:r>
                      <a:r>
                        <a:rPr lang="en-US" dirty="0" err="1"/>
                        <a:t>dia</a:t>
                      </a:r>
                      <a:r>
                        <a:rPr lang="en-US" dirty="0"/>
                        <a:t>=120mm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873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78E3-D5E3-AD5C-101F-DE42A9EF4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102D5-2193-E4C7-7265-171D0F9BE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384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61EC-D449-DC1B-B984-10AB99346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A54D1-EFF9-9134-AC15-6E178E4B8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633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7A226-F62D-1203-1DB4-309EB023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E90DF-087E-8ADE-53B6-BCD069650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1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diagram of a gear drive&#10;&#10;Description automatically generated">
            <a:extLst>
              <a:ext uri="{FF2B5EF4-FFF2-40B4-BE49-F238E27FC236}">
                <a16:creationId xmlns:a16="http://schemas.microsoft.com/office/drawing/2014/main" id="{72B8C633-57CA-1D41-1780-44B7B1B132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8" t="16820" r="15901" b="7138"/>
          <a:stretch/>
        </p:blipFill>
        <p:spPr>
          <a:xfrm>
            <a:off x="1897812" y="845389"/>
            <a:ext cx="6392174" cy="464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20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drawing of a machine&#10;&#10;Description automatically generated">
            <a:extLst>
              <a:ext uri="{FF2B5EF4-FFF2-40B4-BE49-F238E27FC236}">
                <a16:creationId xmlns:a16="http://schemas.microsoft.com/office/drawing/2014/main" id="{5192C3BF-9BFC-ED02-4F0D-C8405B9820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52" t="5635" r="23763" b="4026"/>
          <a:stretch/>
        </p:blipFill>
        <p:spPr>
          <a:xfrm>
            <a:off x="3050905" y="-17882"/>
            <a:ext cx="5933076" cy="6195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8DD24-E034-3F95-6CAE-2E669F6E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DRAWING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73D39C1-2815-1285-B1EC-0CFD9B2AE134}"/>
              </a:ext>
            </a:extLst>
          </p:cNvPr>
          <p:cNvSpPr/>
          <p:nvPr/>
        </p:nvSpPr>
        <p:spPr>
          <a:xfrm>
            <a:off x="6466787" y="685801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DCEA72A-6725-847E-EC53-32380CA59F4A}"/>
              </a:ext>
            </a:extLst>
          </p:cNvPr>
          <p:cNvSpPr/>
          <p:nvPr/>
        </p:nvSpPr>
        <p:spPr>
          <a:xfrm>
            <a:off x="7001170" y="3178723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B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724819A-687C-5D95-C53E-0ADA6F276431}"/>
              </a:ext>
            </a:extLst>
          </p:cNvPr>
          <p:cNvSpPr/>
          <p:nvPr/>
        </p:nvSpPr>
        <p:spPr>
          <a:xfrm>
            <a:off x="3471420" y="3417667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E14F91-0553-7BDF-1E9F-C0075D63D989}"/>
              </a:ext>
            </a:extLst>
          </p:cNvPr>
          <p:cNvSpPr txBox="1"/>
          <p:nvPr/>
        </p:nvSpPr>
        <p:spPr>
          <a:xfrm>
            <a:off x="7204671" y="348484"/>
            <a:ext cx="3723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r>
              <a:rPr lang="en-US" b="1" dirty="0"/>
              <a:t>	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29CC67-2111-1D46-914B-E994EDA11EC1}"/>
              </a:ext>
            </a:extLst>
          </p:cNvPr>
          <p:cNvSpPr txBox="1"/>
          <p:nvPr/>
        </p:nvSpPr>
        <p:spPr>
          <a:xfrm>
            <a:off x="8597245" y="3460549"/>
            <a:ext cx="28940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Discharge Flap Cylinder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Knocking Device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Electrical Box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Hopper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Energy Chain Assembly</a:t>
            </a:r>
          </a:p>
          <a:p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AEA864-AA20-FEAF-342C-68F89E932A4A}"/>
              </a:ext>
            </a:extLst>
          </p:cNvPr>
          <p:cNvSpPr txBox="1"/>
          <p:nvPr/>
        </p:nvSpPr>
        <p:spPr>
          <a:xfrm>
            <a:off x="342899" y="3417667"/>
            <a:ext cx="29783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COMPACTOR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Vibrating Motor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Electric Hoist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Vibrating Tubes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Pre-Wetting 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Vertical Guide Rollers</a:t>
            </a:r>
          </a:p>
          <a:p>
            <a:endParaRPr lang="en-US" b="1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DDBC532-D380-598C-5FF2-CCD6962DA4E2}"/>
              </a:ext>
            </a:extLst>
          </p:cNvPr>
          <p:cNvSpPr/>
          <p:nvPr/>
        </p:nvSpPr>
        <p:spPr>
          <a:xfrm>
            <a:off x="3796645" y="1453716"/>
            <a:ext cx="4698476" cy="912412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25707E2-5507-DACF-9462-122E59EB7EBA}"/>
              </a:ext>
            </a:extLst>
          </p:cNvPr>
          <p:cNvSpPr/>
          <p:nvPr/>
        </p:nvSpPr>
        <p:spPr>
          <a:xfrm>
            <a:off x="3553904" y="386498"/>
            <a:ext cx="2542095" cy="5524107"/>
          </a:xfrm>
          <a:prstGeom prst="round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1930B60-BFF7-E46C-E87D-5B8F99096E0E}"/>
              </a:ext>
            </a:extLst>
          </p:cNvPr>
          <p:cNvSpPr/>
          <p:nvPr/>
        </p:nvSpPr>
        <p:spPr>
          <a:xfrm>
            <a:off x="5257800" y="1655966"/>
            <a:ext cx="3430179" cy="451298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3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drawing of a machine&#10;&#10;Description automatically generated">
            <a:extLst>
              <a:ext uri="{FF2B5EF4-FFF2-40B4-BE49-F238E27FC236}">
                <a16:creationId xmlns:a16="http://schemas.microsoft.com/office/drawing/2014/main" id="{5192C3BF-9BFC-ED02-4F0D-C8405B9820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52" t="5635" r="23763" b="4026"/>
          <a:stretch/>
        </p:blipFill>
        <p:spPr>
          <a:xfrm>
            <a:off x="1200962" y="662543"/>
            <a:ext cx="5933076" cy="619545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E26450-0347-AFE1-A6D1-34A6658ADF7B}"/>
              </a:ext>
            </a:extLst>
          </p:cNvPr>
          <p:cNvCxnSpPr>
            <a:cxnSpLocks/>
          </p:cNvCxnSpPr>
          <p:nvPr/>
        </p:nvCxnSpPr>
        <p:spPr>
          <a:xfrm>
            <a:off x="896459" y="2450955"/>
            <a:ext cx="1553442" cy="7967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2AFD229-5AEE-FF51-2E11-2A0CFFCF4B0A}"/>
              </a:ext>
            </a:extLst>
          </p:cNvPr>
          <p:cNvSpPr/>
          <p:nvPr/>
        </p:nvSpPr>
        <p:spPr>
          <a:xfrm>
            <a:off x="246009" y="211382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4181377-25BF-A807-A854-7CB3CA15B110}"/>
              </a:ext>
            </a:extLst>
          </p:cNvPr>
          <p:cNvSpPr/>
          <p:nvPr/>
        </p:nvSpPr>
        <p:spPr>
          <a:xfrm>
            <a:off x="306385" y="3149979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536F92-5F4D-9B33-5E18-D4F7BC643831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956835" y="2830099"/>
            <a:ext cx="1493066" cy="63976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1C059E5-A063-DED1-36EE-49A23FED8752}"/>
              </a:ext>
            </a:extLst>
          </p:cNvPr>
          <p:cNvCxnSpPr>
            <a:cxnSpLocks/>
          </p:cNvCxnSpPr>
          <p:nvPr/>
        </p:nvCxnSpPr>
        <p:spPr>
          <a:xfrm flipH="1">
            <a:off x="6135456" y="2830099"/>
            <a:ext cx="829776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DFBFF30-4554-ACE9-589A-94AFE64304F5}"/>
              </a:ext>
            </a:extLst>
          </p:cNvPr>
          <p:cNvSpPr/>
          <p:nvPr/>
        </p:nvSpPr>
        <p:spPr>
          <a:xfrm>
            <a:off x="6961772" y="250458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1561062-6696-378A-61AC-85FD37017539}"/>
              </a:ext>
            </a:extLst>
          </p:cNvPr>
          <p:cNvSpPr/>
          <p:nvPr/>
        </p:nvSpPr>
        <p:spPr>
          <a:xfrm>
            <a:off x="6318406" y="3888407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EC96E47-D0A4-3206-F84D-EB5ABA39DC95}"/>
              </a:ext>
            </a:extLst>
          </p:cNvPr>
          <p:cNvCxnSpPr>
            <a:cxnSpLocks/>
          </p:cNvCxnSpPr>
          <p:nvPr/>
        </p:nvCxnSpPr>
        <p:spPr>
          <a:xfrm flipH="1" flipV="1">
            <a:off x="5891843" y="2824463"/>
            <a:ext cx="491705" cy="106394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1">
            <a:extLst>
              <a:ext uri="{FF2B5EF4-FFF2-40B4-BE49-F238E27FC236}">
                <a16:creationId xmlns:a16="http://schemas.microsoft.com/office/drawing/2014/main" id="{2E770745-DA77-4237-E5E2-F7EEA13F392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002060"/>
                </a:solidFill>
                <a:latin typeface="Antenna Purina Black" pitchFamily="50" charset="0"/>
                <a:ea typeface="+mj-ea"/>
                <a:cs typeface="Antenna Purina Black" pitchFamily="50" charset="0"/>
              </a:defRPr>
            </a:lvl1pPr>
          </a:lstStyle>
          <a:p>
            <a:r>
              <a:rPr lang="en-US"/>
              <a:t>MOBILE HOPPER DRIVE ASSEMBLY</a:t>
            </a:r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31A3CBB-C2D3-60DB-552A-B261F415D23B}"/>
              </a:ext>
            </a:extLst>
          </p:cNvPr>
          <p:cNvSpPr txBox="1"/>
          <p:nvPr/>
        </p:nvSpPr>
        <p:spPr>
          <a:xfrm>
            <a:off x="6464699" y="1797909"/>
            <a:ext cx="126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SIDE VIEW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4237369-8F62-A6F1-410E-72F1B6E82FF5}"/>
              </a:ext>
            </a:extLst>
          </p:cNvPr>
          <p:cNvSpPr/>
          <p:nvPr/>
        </p:nvSpPr>
        <p:spPr>
          <a:xfrm>
            <a:off x="2140291" y="2038873"/>
            <a:ext cx="829776" cy="98351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0604CA-F12E-60FA-DCDA-9E3F25BC61A5}"/>
              </a:ext>
            </a:extLst>
          </p:cNvPr>
          <p:cNvSpPr txBox="1"/>
          <p:nvPr/>
        </p:nvSpPr>
        <p:spPr>
          <a:xfrm>
            <a:off x="8162027" y="1221114"/>
            <a:ext cx="3723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lvl="1"/>
            <a:r>
              <a:rPr lang="en-US" b="1" dirty="0"/>
              <a:t>2.1 Wheel Shaft</a:t>
            </a:r>
          </a:p>
          <a:p>
            <a:pPr lvl="1"/>
            <a:r>
              <a:rPr lang="en-US" b="1" dirty="0"/>
              <a:t>2.2 Driven Sprocket</a:t>
            </a:r>
          </a:p>
          <a:p>
            <a:pPr lvl="1"/>
            <a:r>
              <a:rPr lang="en-US" b="1" dirty="0"/>
              <a:t>2.3 Shaft Bearings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pPr lvl="1"/>
            <a:r>
              <a:rPr lang="en-US" b="1" dirty="0"/>
              <a:t>3.1 Roller Bearings</a:t>
            </a:r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F5A39E4-5E81-6FB4-872A-9937B0F669C7}"/>
              </a:ext>
            </a:extLst>
          </p:cNvPr>
          <p:cNvSpPr/>
          <p:nvPr/>
        </p:nvSpPr>
        <p:spPr>
          <a:xfrm>
            <a:off x="8104221" y="1649687"/>
            <a:ext cx="3021522" cy="183742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907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print of a machine&#10;&#10;Description automatically generated">
            <a:extLst>
              <a:ext uri="{FF2B5EF4-FFF2-40B4-BE49-F238E27FC236}">
                <a16:creationId xmlns:a16="http://schemas.microsoft.com/office/drawing/2014/main" id="{B3AEDF22-C68B-FD26-F0D6-2CD678A74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2" t="26163" r="21753" b="24152"/>
          <a:stretch/>
        </p:blipFill>
        <p:spPr>
          <a:xfrm>
            <a:off x="1533474" y="2348673"/>
            <a:ext cx="5277399" cy="340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8DD24-E034-3F95-6CAE-2E669F6E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MOBILE HOPPER DRIVE ASSEMBLY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E26450-0347-AFE1-A6D1-34A6658ADF7B}"/>
              </a:ext>
            </a:extLst>
          </p:cNvPr>
          <p:cNvCxnSpPr>
            <a:cxnSpLocks/>
          </p:cNvCxnSpPr>
          <p:nvPr/>
        </p:nvCxnSpPr>
        <p:spPr>
          <a:xfrm flipV="1">
            <a:off x="951029" y="3561597"/>
            <a:ext cx="1667344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2AFD229-5AEE-FF51-2E11-2A0CFFCF4B0A}"/>
              </a:ext>
            </a:extLst>
          </p:cNvPr>
          <p:cNvSpPr/>
          <p:nvPr/>
        </p:nvSpPr>
        <p:spPr>
          <a:xfrm>
            <a:off x="897830" y="332717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4181377-25BF-A807-A854-7CB3CA15B110}"/>
              </a:ext>
            </a:extLst>
          </p:cNvPr>
          <p:cNvSpPr/>
          <p:nvPr/>
        </p:nvSpPr>
        <p:spPr>
          <a:xfrm>
            <a:off x="1012343" y="4947779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536F92-5F4D-9B33-5E18-D4F7BC643831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1662793" y="5267660"/>
            <a:ext cx="812988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FEBB11-57A5-09D5-52F1-DDCD76063409}"/>
              </a:ext>
            </a:extLst>
          </p:cNvPr>
          <p:cNvCxnSpPr>
            <a:cxnSpLocks/>
            <a:stCxn id="22" idx="6"/>
          </p:cNvCxnSpPr>
          <p:nvPr/>
        </p:nvCxnSpPr>
        <p:spPr>
          <a:xfrm>
            <a:off x="1575411" y="2400829"/>
            <a:ext cx="898795" cy="20954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BB84E51-1694-004F-0CA1-1731FF25AB03}"/>
              </a:ext>
            </a:extLst>
          </p:cNvPr>
          <p:cNvSpPr/>
          <p:nvPr/>
        </p:nvSpPr>
        <p:spPr>
          <a:xfrm>
            <a:off x="924961" y="208094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60BA65-D2AD-68BD-D78A-856CC02CB230}"/>
              </a:ext>
            </a:extLst>
          </p:cNvPr>
          <p:cNvSpPr/>
          <p:nvPr/>
        </p:nvSpPr>
        <p:spPr>
          <a:xfrm>
            <a:off x="2610814" y="1218951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1C1652-3B8D-9767-038D-2749DD0FFA47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2936039" y="1858713"/>
            <a:ext cx="0" cy="695612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7B713FCA-6180-98B1-6A12-CA5C95ED18DC}"/>
              </a:ext>
            </a:extLst>
          </p:cNvPr>
          <p:cNvSpPr/>
          <p:nvPr/>
        </p:nvSpPr>
        <p:spPr>
          <a:xfrm>
            <a:off x="2628655" y="5855313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A783E2F-08FF-0E94-747E-51687CD033AE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2953880" y="5369212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647C064-2E69-48CD-D44F-0FB7C0D872EB}"/>
              </a:ext>
            </a:extLst>
          </p:cNvPr>
          <p:cNvSpPr/>
          <p:nvPr/>
        </p:nvSpPr>
        <p:spPr>
          <a:xfrm>
            <a:off x="7521051" y="3526656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776D63A-FCD0-5437-D328-F8128BF06095}"/>
              </a:ext>
            </a:extLst>
          </p:cNvPr>
          <p:cNvCxnSpPr>
            <a:cxnSpLocks/>
            <a:stCxn id="34" idx="2"/>
          </p:cNvCxnSpPr>
          <p:nvPr/>
        </p:nvCxnSpPr>
        <p:spPr>
          <a:xfrm flipH="1" flipV="1">
            <a:off x="6426679" y="2645617"/>
            <a:ext cx="1094372" cy="1200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FB78A6-9C69-F42C-9489-09E52937D88A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426679" y="3846537"/>
            <a:ext cx="1094372" cy="131402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30354D6-93DC-C1ED-D36F-D1BA497DD89C}"/>
              </a:ext>
            </a:extLst>
          </p:cNvPr>
          <p:cNvSpPr/>
          <p:nvPr/>
        </p:nvSpPr>
        <p:spPr>
          <a:xfrm>
            <a:off x="5681338" y="1134030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D34BD6-91F2-B539-68C1-C82E90097F8B}"/>
              </a:ext>
            </a:extLst>
          </p:cNvPr>
          <p:cNvCxnSpPr>
            <a:cxnSpLocks/>
            <a:stCxn id="41" idx="4"/>
          </p:cNvCxnSpPr>
          <p:nvPr/>
        </p:nvCxnSpPr>
        <p:spPr>
          <a:xfrm>
            <a:off x="6006563" y="1773792"/>
            <a:ext cx="0" cy="72975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6BF9E51C-F065-E466-81C4-DAF693E54DEE}"/>
              </a:ext>
            </a:extLst>
          </p:cNvPr>
          <p:cNvSpPr/>
          <p:nvPr/>
        </p:nvSpPr>
        <p:spPr>
          <a:xfrm>
            <a:off x="5681338" y="589817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CF4013F-D291-1599-80FE-1224842BFF1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6006563" y="5412077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D0CE1CC-1F7A-BF86-66AB-31B22A73BACE}"/>
              </a:ext>
            </a:extLst>
          </p:cNvPr>
          <p:cNvSpPr txBox="1"/>
          <p:nvPr/>
        </p:nvSpPr>
        <p:spPr>
          <a:xfrm>
            <a:off x="6464699" y="1797909"/>
            <a:ext cx="126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VIEW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931D365-5207-AE64-752B-62F8DE89D4EE}"/>
              </a:ext>
            </a:extLst>
          </p:cNvPr>
          <p:cNvSpPr txBox="1"/>
          <p:nvPr/>
        </p:nvSpPr>
        <p:spPr>
          <a:xfrm>
            <a:off x="8212418" y="1022440"/>
            <a:ext cx="3723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lvl="1"/>
            <a:r>
              <a:rPr lang="en-US" b="1" dirty="0"/>
              <a:t>2.1 Wheel Shaft</a:t>
            </a:r>
          </a:p>
          <a:p>
            <a:pPr lvl="1"/>
            <a:r>
              <a:rPr lang="en-US" b="1" dirty="0"/>
              <a:t>2.2 Driven Sprocket</a:t>
            </a:r>
          </a:p>
          <a:p>
            <a:pPr lvl="1"/>
            <a:r>
              <a:rPr lang="en-US" b="1" dirty="0"/>
              <a:t>2.3 Shaft Bearings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pPr lvl="1"/>
            <a:r>
              <a:rPr lang="en-US" b="1" dirty="0"/>
              <a:t>3.1 Roller Bearings</a:t>
            </a:r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AFC06874-B90B-5289-D4AD-DBBF8FD5E60B}"/>
              </a:ext>
            </a:extLst>
          </p:cNvPr>
          <p:cNvSpPr/>
          <p:nvPr/>
        </p:nvSpPr>
        <p:spPr>
          <a:xfrm>
            <a:off x="8132388" y="1372751"/>
            <a:ext cx="3163153" cy="215390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22023AD-04F4-EABF-7839-B8129E62E7A3}"/>
              </a:ext>
            </a:extLst>
          </p:cNvPr>
          <p:cNvSpPr/>
          <p:nvPr/>
        </p:nvSpPr>
        <p:spPr>
          <a:xfrm>
            <a:off x="2139348" y="2467747"/>
            <a:ext cx="829776" cy="1200919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F5F95C-D47A-A27F-2C32-72C9BCBC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922" y="303866"/>
            <a:ext cx="4961923" cy="5227183"/>
          </a:xfrm>
          <a:prstGeom prst="rect">
            <a:avLst/>
          </a:prstGeom>
        </p:spPr>
      </p:pic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0E1BED5C-503B-9A66-31FB-13BC6A357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32" t="23968" r="27658" b="18239"/>
          <a:stretch/>
        </p:blipFill>
        <p:spPr>
          <a:xfrm>
            <a:off x="146648" y="158118"/>
            <a:ext cx="5548918" cy="54650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633EE6F-54E8-7F41-679B-22F61AB78CD9}"/>
              </a:ext>
            </a:extLst>
          </p:cNvPr>
          <p:cNvSpPr/>
          <p:nvPr/>
        </p:nvSpPr>
        <p:spPr>
          <a:xfrm>
            <a:off x="5615041" y="3768184"/>
            <a:ext cx="650450" cy="639762"/>
          </a:xfrm>
          <a:prstGeom prst="ellipse">
            <a:avLst/>
          </a:prstGeom>
          <a:solidFill>
            <a:srgbClr val="FFFF0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AB0F09-AEB9-3244-8749-DC8DA31540A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708694" y="408806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CF2887D-A133-1BE7-AC6D-9BEF68EDE9C8}"/>
              </a:ext>
            </a:extLst>
          </p:cNvPr>
          <p:cNvSpPr/>
          <p:nvPr/>
        </p:nvSpPr>
        <p:spPr>
          <a:xfrm>
            <a:off x="5615041" y="298879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1.2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6BDCED-4F5C-9462-403D-8E6242332B2F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08694" y="330867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0EBFF73-B2F9-B842-ADCE-C2FB86691F8B}"/>
              </a:ext>
            </a:extLst>
          </p:cNvPr>
          <p:cNvSpPr/>
          <p:nvPr/>
        </p:nvSpPr>
        <p:spPr>
          <a:xfrm>
            <a:off x="5641151" y="220940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1.3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8D2B13-6C68-A6FC-F056-FE823D8DEEDA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071004" y="2529285"/>
            <a:ext cx="25701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CEB5929-796C-4544-0326-7BCCB24AA55B}"/>
              </a:ext>
            </a:extLst>
          </p:cNvPr>
          <p:cNvSpPr/>
          <p:nvPr/>
        </p:nvSpPr>
        <p:spPr>
          <a:xfrm>
            <a:off x="6412661" y="287126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1F8DF4-2DFF-30E1-FFFF-6DE303DE7566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7063111" y="3191145"/>
            <a:ext cx="1666821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78C5B47-1F8A-4701-F95F-2CF6BB489CD8}"/>
              </a:ext>
            </a:extLst>
          </p:cNvPr>
          <p:cNvSpPr/>
          <p:nvPr/>
        </p:nvSpPr>
        <p:spPr>
          <a:xfrm>
            <a:off x="6425044" y="207156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1.5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1DCDB6-E60E-EDC3-3944-1AA6C827B6C5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7075494" y="2391443"/>
            <a:ext cx="1544428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6A26097-BE0B-0A6A-99E7-5107CBBFC5B4}"/>
              </a:ext>
            </a:extLst>
          </p:cNvPr>
          <p:cNvSpPr txBox="1"/>
          <p:nvPr/>
        </p:nvSpPr>
        <p:spPr>
          <a:xfrm>
            <a:off x="4788355" y="4507864"/>
            <a:ext cx="37235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438934-FD9C-0D58-3FCB-BEB8C647374E}"/>
              </a:ext>
            </a:extLst>
          </p:cNvPr>
          <p:cNvSpPr/>
          <p:nvPr/>
        </p:nvSpPr>
        <p:spPr>
          <a:xfrm>
            <a:off x="4658384" y="4812959"/>
            <a:ext cx="2982886" cy="27203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00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43" y="320675"/>
            <a:ext cx="11688457" cy="1325563"/>
          </a:xfrm>
        </p:spPr>
        <p:txBody>
          <a:bodyPr/>
          <a:lstStyle/>
          <a:p>
            <a:r>
              <a:rPr lang="en-US" dirty="0"/>
              <a:t>BASIC SPECS OF </a:t>
            </a:r>
            <a:r>
              <a:rPr lang="en-US"/>
              <a:t>DRIVE </a:t>
            </a:r>
            <a:r>
              <a:rPr lang="en-US" dirty="0"/>
              <a:t>MOTOR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D4C237-7D28-8994-1959-24FC61109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8" t="8274" r="3364" b="4996"/>
          <a:stretch/>
        </p:blipFill>
        <p:spPr>
          <a:xfrm>
            <a:off x="214921" y="3658314"/>
            <a:ext cx="4010489" cy="2583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9574F1-E7E8-30F5-8838-F26FEE34A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43" y="1440180"/>
            <a:ext cx="4042847" cy="19888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4AA7AD-C031-3FBA-96F3-082E592790DB}"/>
              </a:ext>
            </a:extLst>
          </p:cNvPr>
          <p:cNvSpPr txBox="1"/>
          <p:nvPr/>
        </p:nvSpPr>
        <p:spPr>
          <a:xfrm>
            <a:off x="4453180" y="1440180"/>
            <a:ext cx="75400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Type designation gearmotor	</a:t>
            </a:r>
            <a:r>
              <a:rPr lang="en-US" b="1" dirty="0"/>
              <a:t>R27 DRNR1M4/BE1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Serial Number			</a:t>
            </a:r>
            <a:r>
              <a:rPr lang="en-US" b="1" dirty="0"/>
              <a:t>39.0211243801.0001.20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Line frequency, Hz		</a:t>
            </a:r>
            <a:r>
              <a:rPr lang="en-US" b="1" dirty="0"/>
              <a:t>60</a:t>
            </a:r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/>
              <a:t>Supply voltage, volt		</a:t>
            </a:r>
            <a:r>
              <a:rPr lang="en-US" b="1">
                <a:highlight>
                  <a:srgbClr val="FFFF00"/>
                </a:highlight>
              </a:rPr>
              <a:t>440, 3-phase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Clamping connection		</a:t>
            </a:r>
            <a:r>
              <a:rPr lang="en-US" b="1"/>
              <a:t>Delta + GND</a:t>
            </a:r>
            <a:endParaRPr lang="en-US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Speed ratio			</a:t>
            </a:r>
            <a:r>
              <a:rPr lang="en-US" b="1" dirty="0"/>
              <a:t>1730/89	</a:t>
            </a:r>
            <a:r>
              <a:rPr lang="en-US" dirty="0"/>
              <a:t>    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Motor power, kW		</a:t>
            </a:r>
            <a:r>
              <a:rPr lang="en-US" b="1" dirty="0"/>
              <a:t>0.37</a:t>
            </a:r>
            <a:r>
              <a:rPr lang="en-US" dirty="0"/>
              <a:t>		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Power factor			</a:t>
            </a:r>
            <a:r>
              <a:rPr lang="en-US" b="1" dirty="0"/>
              <a:t>0.62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Temperature class		</a:t>
            </a:r>
            <a:r>
              <a:rPr lang="en-US" b="1" dirty="0"/>
              <a:t>F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Max output torque, Nm		</a:t>
            </a:r>
            <a:r>
              <a:rPr lang="en-US" b="1" dirty="0"/>
              <a:t>19.35</a:t>
            </a:r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Full load current, Amp		</a:t>
            </a:r>
            <a:r>
              <a:rPr lang="en-US" b="1">
                <a:highlight>
                  <a:srgbClr val="FFFF00"/>
                </a:highlight>
              </a:rPr>
              <a:t>0.96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Degree of protection		</a:t>
            </a:r>
            <a:r>
              <a:rPr lang="en-US" b="1" dirty="0"/>
              <a:t>IP65</a:t>
            </a:r>
            <a:r>
              <a:rPr lang="en-US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Brake voltage, Volt		</a:t>
            </a:r>
            <a:r>
              <a:rPr lang="en-US" b="1">
                <a:highlight>
                  <a:srgbClr val="FFFF00"/>
                </a:highlight>
              </a:rPr>
              <a:t>440, 1-phase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Braking torque, Nm		</a:t>
            </a:r>
            <a:r>
              <a:rPr lang="en-US" b="1" dirty="0"/>
              <a:t>7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Brake control			</a:t>
            </a:r>
            <a:r>
              <a:rPr lang="en-US" b="1" dirty="0"/>
              <a:t>BG1.5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Inverter operation		</a:t>
            </a:r>
            <a:r>
              <a:rPr lang="en-US" b="1" dirty="0"/>
              <a:t>Duty S1 (continuous)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Mounting position		</a:t>
            </a:r>
            <a:r>
              <a:rPr lang="en-US" b="1" dirty="0"/>
              <a:t>M1 (foot-mounted)</a:t>
            </a:r>
          </a:p>
        </p:txBody>
      </p:sp>
    </p:spTree>
    <p:extLst>
      <p:ext uri="{BB962C8B-B14F-4D97-AF65-F5344CB8AC3E}">
        <p14:creationId xmlns:p14="http://schemas.microsoft.com/office/powerpoint/2010/main" val="736267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39" y="-84766"/>
            <a:ext cx="12114361" cy="1325563"/>
          </a:xfrm>
        </p:spPr>
        <p:txBody>
          <a:bodyPr/>
          <a:lstStyle/>
          <a:p>
            <a:r>
              <a:rPr lang="en-US" dirty="0"/>
              <a:t>1.1 Specification OF DRIVE MOTOR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150649"/>
              </p:ext>
            </p:extLst>
          </p:nvPr>
        </p:nvGraphicFramePr>
        <p:xfrm>
          <a:off x="77639" y="887114"/>
          <a:ext cx="12036722" cy="5613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945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3399220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6258050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SPECIFICATIONS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BASIC CONDITION SPECIFICATION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Resistance: 33 ohms</a:t>
                      </a:r>
                    </a:p>
                    <a:p>
                      <a:r>
                        <a:rPr lang="en-US" dirty="0"/>
                        <a:t>Insulation: &gt;10 megaohm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Full load current: 0.96 amp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Supply voltage: 440V, 3 phase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Power rating: 0.37 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per Specification.</a:t>
                      </a:r>
                    </a:p>
                    <a:p>
                      <a:r>
                        <a:rPr lang="en-US" dirty="0"/>
                        <a:t>Measure only when motor Circuit Breaker is OFF.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Terminal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Clamping connection: M4 x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M4 x 4 with Tightening Torque: 5 Nm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Drive End Bearing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 sealed 6204 2Z-C3-K52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 unusual sound.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19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Non-Drive End Bearing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 sealed 6203 2Z-C3-K52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No unusual sound.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Motor 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Temperature &lt;80 </a:t>
                      </a:r>
                      <a:r>
                        <a:rPr lang="en-US" dirty="0" err="1"/>
                        <a:t>degC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 per Specification.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BG1.5 Brake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Supply voltage: 440V, Single phase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As per Specification.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870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Drive Gear Flange Bolt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M8 x 20mm x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M8 x 20mm x 4 with Tightening Torque: 40Nm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0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1730 rpm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Fast: 60hz, 1730 rpm/19.4 (full speed) 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</a:t>
                      </a:r>
                      <a:endParaRPr lang="en-US" dirty="0"/>
                    </a:p>
                    <a:p>
                      <a:r>
                        <a:rPr lang="en-US" dirty="0"/>
                        <a:t>Slow: 20hz, 577 rpm/ 19.4 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313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Protection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IP67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Protection limit:</a:t>
                      </a:r>
                    </a:p>
                    <a:p>
                      <a:r>
                        <a:rPr lang="en-US" dirty="0"/>
                        <a:t>Complete protection against dust.</a:t>
                      </a:r>
                    </a:p>
                    <a:p>
                      <a:r>
                        <a:rPr lang="en-US" dirty="0"/>
                        <a:t>Water immersion under pressure between 0.015barg to 0.1 </a:t>
                      </a:r>
                      <a:r>
                        <a:rPr lang="en-US" dirty="0" err="1"/>
                        <a:t>barg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7958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3612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F5F95C-D47A-A27F-2C32-72C9BCBC2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922" y="303866"/>
            <a:ext cx="4961923" cy="5227183"/>
          </a:xfrm>
          <a:prstGeom prst="rect">
            <a:avLst/>
          </a:prstGeom>
        </p:spPr>
      </p:pic>
      <p:pic>
        <p:nvPicPr>
          <p:cNvPr id="7" name="Picture 6" descr="A drawing of a machine&#10;&#10;Description automatically generated">
            <a:extLst>
              <a:ext uri="{FF2B5EF4-FFF2-40B4-BE49-F238E27FC236}">
                <a16:creationId xmlns:a16="http://schemas.microsoft.com/office/drawing/2014/main" id="{0E1BED5C-503B-9A66-31FB-13BC6A357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32" t="23968" r="27658" b="18239"/>
          <a:stretch/>
        </p:blipFill>
        <p:spPr>
          <a:xfrm>
            <a:off x="146648" y="158118"/>
            <a:ext cx="5548918" cy="546507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633EE6F-54E8-7F41-679B-22F61AB78CD9}"/>
              </a:ext>
            </a:extLst>
          </p:cNvPr>
          <p:cNvSpPr/>
          <p:nvPr/>
        </p:nvSpPr>
        <p:spPr>
          <a:xfrm>
            <a:off x="5615041" y="3768184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AAB0F09-AEB9-3244-8749-DC8DA31540A6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708694" y="408806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CF2887D-A133-1BE7-AC6D-9BEF68EDE9C8}"/>
              </a:ext>
            </a:extLst>
          </p:cNvPr>
          <p:cNvSpPr/>
          <p:nvPr/>
        </p:nvSpPr>
        <p:spPr>
          <a:xfrm>
            <a:off x="5615041" y="2988794"/>
            <a:ext cx="650450" cy="639762"/>
          </a:xfrm>
          <a:prstGeom prst="ellipse">
            <a:avLst/>
          </a:prstGeom>
          <a:solidFill>
            <a:srgbClr val="FFFF00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1.2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6BDCED-4F5C-9462-403D-8E6242332B2F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08694" y="3308675"/>
            <a:ext cx="29063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00EBFF73-B2F9-B842-ADCE-C2FB86691F8B}"/>
              </a:ext>
            </a:extLst>
          </p:cNvPr>
          <p:cNvSpPr/>
          <p:nvPr/>
        </p:nvSpPr>
        <p:spPr>
          <a:xfrm>
            <a:off x="5641151" y="220940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1.3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8D2B13-6C68-A6FC-F056-FE823D8DEEDA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3071004" y="2529285"/>
            <a:ext cx="2570147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ECEB5929-796C-4544-0326-7BCCB24AA55B}"/>
              </a:ext>
            </a:extLst>
          </p:cNvPr>
          <p:cNvSpPr/>
          <p:nvPr/>
        </p:nvSpPr>
        <p:spPr>
          <a:xfrm>
            <a:off x="6412661" y="2871264"/>
            <a:ext cx="650450" cy="639762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1F8DF4-2DFF-30E1-FFFF-6DE303DE7566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7063111" y="3191145"/>
            <a:ext cx="1666821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78C5B47-1F8A-4701-F95F-2CF6BB489CD8}"/>
              </a:ext>
            </a:extLst>
          </p:cNvPr>
          <p:cNvSpPr/>
          <p:nvPr/>
        </p:nvSpPr>
        <p:spPr>
          <a:xfrm>
            <a:off x="6425044" y="207156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</a:rPr>
              <a:t>1.5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1DCDB6-E60E-EDC3-3944-1AA6C827B6C5}"/>
              </a:ext>
            </a:extLst>
          </p:cNvPr>
          <p:cNvCxnSpPr>
            <a:cxnSpLocks/>
            <a:stCxn id="38" idx="6"/>
          </p:cNvCxnSpPr>
          <p:nvPr/>
        </p:nvCxnSpPr>
        <p:spPr>
          <a:xfrm>
            <a:off x="7075494" y="2391443"/>
            <a:ext cx="1544428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6A26097-BE0B-0A6A-99E7-5107CBBFC5B4}"/>
              </a:ext>
            </a:extLst>
          </p:cNvPr>
          <p:cNvSpPr txBox="1"/>
          <p:nvPr/>
        </p:nvSpPr>
        <p:spPr>
          <a:xfrm>
            <a:off x="4788355" y="4507864"/>
            <a:ext cx="37235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1438934-FD9C-0D58-3FCB-BEB8C647374E}"/>
              </a:ext>
            </a:extLst>
          </p:cNvPr>
          <p:cNvSpPr/>
          <p:nvPr/>
        </p:nvSpPr>
        <p:spPr>
          <a:xfrm>
            <a:off x="4604557" y="5094677"/>
            <a:ext cx="2982886" cy="34422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A205B0CDC97B4AB4241C238A48E98C" ma:contentTypeVersion="14" ma:contentTypeDescription="Create a new document." ma:contentTypeScope="" ma:versionID="66a4dfd0ff3edd4058e9e509e82f1134">
  <xsd:schema xmlns:xsd="http://www.w3.org/2001/XMLSchema" xmlns:xs="http://www.w3.org/2001/XMLSchema" xmlns:p="http://schemas.microsoft.com/office/2006/metadata/properties" xmlns:ns2="e3892204-31f6-42ae-b962-4b3f9fce3370" xmlns:ns3="813a5c3a-c7fd-4cb8-bcd1-d8821d76bd2c" targetNamespace="http://schemas.microsoft.com/office/2006/metadata/properties" ma:root="true" ma:fieldsID="bcda0236d86433abe08f953b89424b13" ns2:_="" ns3:_="">
    <xsd:import namespace="e3892204-31f6-42ae-b962-4b3f9fce3370"/>
    <xsd:import namespace="813a5c3a-c7fd-4cb8-bcd1-d8821d76bd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892204-31f6-42ae-b962-4b3f9fce33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63b4f369-e68d-40dc-b20e-bd2c7c5d9b0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3a5c3a-c7fd-4cb8-bcd1-d8821d76bd2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be69e57d-fe8e-4ec7-85c2-44e3eb3586e7}" ma:internalName="TaxCatchAll" ma:showField="CatchAllData" ma:web="813a5c3a-c7fd-4cb8-bcd1-d8821d76bd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3892204-31f6-42ae-b962-4b3f9fce3370">
      <Terms xmlns="http://schemas.microsoft.com/office/infopath/2007/PartnerControls"/>
    </lcf76f155ced4ddcb4097134ff3c332f>
    <TaxCatchAll xmlns="813a5c3a-c7fd-4cb8-bcd1-d8821d76bd2c" xsi:nil="true"/>
    <SharedWithUsers xmlns="813a5c3a-c7fd-4cb8-bcd1-d8821d76bd2c">
      <UserInfo>
        <DisplayName>Torcende,Alfred Martin,PH-Cagayan de Oro,Engineering</DisplayName>
        <AccountId>16</AccountId>
        <AccountType/>
      </UserInfo>
      <UserInfo>
        <DisplayName>Pana,Mark Anthony,PH-Cagayan de Oro,Engineering</DisplayName>
        <AccountId>30</AccountId>
        <AccountType/>
      </UserInfo>
      <UserInfo>
        <DisplayName>Camiña,Ryan,PH-Cagayan de Oro,Manufacturing</DisplayName>
        <AccountId>150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7F91BB-297B-47A2-B161-98CBA3764B71}">
  <ds:schemaRefs>
    <ds:schemaRef ds:uri="813a5c3a-c7fd-4cb8-bcd1-d8821d76bd2c"/>
    <ds:schemaRef ds:uri="e3892204-31f6-42ae-b962-4b3f9fce337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85BE27D-B016-456A-B892-0632474125B6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e3892204-31f6-42ae-b962-4b3f9fce3370"/>
    <ds:schemaRef ds:uri="http://schemas.openxmlformats.org/package/2006/metadata/core-properties"/>
    <ds:schemaRef ds:uri="813a5c3a-c7fd-4cb8-bcd1-d8821d76bd2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8A8D95A-C998-453E-A693-05FB7FDA67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5503</TotalTime>
  <Words>1698</Words>
  <Application>Microsoft Office PowerPoint</Application>
  <PresentationFormat>Widescreen</PresentationFormat>
  <Paragraphs>388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Antenna Purina Black</vt:lpstr>
      <vt:lpstr>Arial</vt:lpstr>
      <vt:lpstr>Calibri</vt:lpstr>
      <vt:lpstr>Calibri Light</vt:lpstr>
      <vt:lpstr>Nestle Text TF AR Book</vt:lpstr>
      <vt:lpstr>Wingdings</vt:lpstr>
      <vt:lpstr>Office Theme</vt:lpstr>
      <vt:lpstr>E54 MH &amp; COMPACTOR</vt:lpstr>
      <vt:lpstr>PRESENTATION FLOW</vt:lpstr>
      <vt:lpstr>DRAWING</vt:lpstr>
      <vt:lpstr>PowerPoint Presentation</vt:lpstr>
      <vt:lpstr>MOBILE HOPPER DRIVE ASSEMBLY</vt:lpstr>
      <vt:lpstr>PowerPoint Presentation</vt:lpstr>
      <vt:lpstr>BASIC SPECS OF DRIVE MOTOR</vt:lpstr>
      <vt:lpstr>1.1 Specification OF DRIVE MOTOR </vt:lpstr>
      <vt:lpstr>PowerPoint Presentation</vt:lpstr>
      <vt:lpstr>1.2 BASIC CONDITION SPECS  OF GEAR BOX</vt:lpstr>
      <vt:lpstr>PowerPoint Presentation</vt:lpstr>
      <vt:lpstr>1.3-1.4 SPECS OF DRIVE SPROCKET &amp; CHAIN </vt:lpstr>
      <vt:lpstr>PowerPoint Presentation</vt:lpstr>
      <vt:lpstr>PowerPoint Presentation</vt:lpstr>
      <vt:lpstr>1.5 BASIC CONDITION SPECS  OF MOUNTING BASE</vt:lpstr>
      <vt:lpstr>1. MAINTENANCE PLANS </vt:lpstr>
      <vt:lpstr>1. MAINTENANCE PLANS </vt:lpstr>
      <vt:lpstr>1. MAINTENANCE PLANS </vt:lpstr>
      <vt:lpstr>1. MAINTENANCE PLANS </vt:lpstr>
      <vt:lpstr>CRITICAL SPARE PARTS LIST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Golez,Christa Maria,PH-Makati,Org Design &amp; Change Management</dc:creator>
  <cp:lastModifiedBy>Donguines,Christopher,PH-Cagayan de Oro,Manufacturing</cp:lastModifiedBy>
  <cp:revision>21</cp:revision>
  <cp:lastPrinted>2024-01-18T05:22:31Z</cp:lastPrinted>
  <dcterms:created xsi:type="dcterms:W3CDTF">2023-10-24T05:09:07Z</dcterms:created>
  <dcterms:modified xsi:type="dcterms:W3CDTF">2024-01-26T06:19:17Z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etDate">
    <vt:lpwstr>2023-10-24T05:09:07Z</vt:lpwstr>
  </property>
  <property fmtid="{D5CDD505-2E9C-101B-9397-08002B2CF9AE}" pid="4" name="MSIP_Label_1ada0a2f-b917-4d51-b0d0-d418a10c8b23_Method">
    <vt:lpwstr>Standard</vt:lpwstr>
  </property>
  <property fmtid="{D5CDD505-2E9C-101B-9397-08002B2CF9AE}" pid="5" name="MSIP_Label_1ada0a2f-b917-4d51-b0d0-d418a10c8b23_Name">
    <vt:lpwstr>1ada0a2f-b917-4d51-b0d0-d418a10c8b23</vt:lpwstr>
  </property>
  <property fmtid="{D5CDD505-2E9C-101B-9397-08002B2CF9AE}" pid="6" name="MSIP_Label_1ada0a2f-b917-4d51-b0d0-d418a10c8b23_SiteId">
    <vt:lpwstr>12a3af23-a769-4654-847f-958f3d479f4a</vt:lpwstr>
  </property>
  <property fmtid="{D5CDD505-2E9C-101B-9397-08002B2CF9AE}" pid="7" name="MSIP_Label_1ada0a2f-b917-4d51-b0d0-d418a10c8b23_ActionId">
    <vt:lpwstr>9f04edb0-6c8e-4230-973f-61bd47bc2a46</vt:lpwstr>
  </property>
  <property fmtid="{D5CDD505-2E9C-101B-9397-08002B2CF9AE}" pid="8" name="MSIP_Label_1ada0a2f-b917-4d51-b0d0-d418a10c8b23_ContentBits">
    <vt:lpwstr>0</vt:lpwstr>
  </property>
  <property fmtid="{D5CDD505-2E9C-101B-9397-08002B2CF9AE}" pid="9" name="ContentTypeId">
    <vt:lpwstr>0x010100CBA205B0CDC97B4AB4241C238A48E98C</vt:lpwstr>
  </property>
  <property fmtid="{D5CDD505-2E9C-101B-9397-08002B2CF9AE}" pid="10" name="MediaServiceImageTags">
    <vt:lpwstr/>
  </property>
</Properties>
</file>

<file path=docProps/thumbnail.jpeg>
</file>